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6291"/>
  </p:normalViewPr>
  <p:slideViewPr>
    <p:cSldViewPr snapToGrid="0" snapToObjects="1">
      <p:cViewPr varScale="1">
        <p:scale>
          <a:sx n="121" d="100"/>
          <a:sy n="121" d="100"/>
        </p:scale>
        <p:origin x="200"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eg>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5/6/20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5/6/20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5/6/20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5/6/20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5/6/20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5/6/20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5/6/20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5/6/20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5/6/20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5/6/20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5/6/20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5/6/20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5/6/20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5/6/20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5/6/20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5/6/20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5/6/20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5/6/20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D77ED-D446-BE41-A88A-573D2A7E4B25}"/>
              </a:ext>
            </a:extLst>
          </p:cNvPr>
          <p:cNvSpPr>
            <a:spLocks noGrp="1"/>
          </p:cNvSpPr>
          <p:nvPr>
            <p:ph type="ctrTitle"/>
          </p:nvPr>
        </p:nvSpPr>
        <p:spPr/>
        <p:txBody>
          <a:bodyPr/>
          <a:lstStyle/>
          <a:p>
            <a:r>
              <a:rPr lang="en-US" dirty="0"/>
              <a:t>BATTLE OF NEIGHBORHOODS</a:t>
            </a:r>
          </a:p>
        </p:txBody>
      </p:sp>
      <p:sp>
        <p:nvSpPr>
          <p:cNvPr id="3" name="Subtitle 2">
            <a:extLst>
              <a:ext uri="{FF2B5EF4-FFF2-40B4-BE49-F238E27FC236}">
                <a16:creationId xmlns:a16="http://schemas.microsoft.com/office/drawing/2014/main" id="{4F329172-EF9C-FA46-8E5B-0BB23095757D}"/>
              </a:ext>
            </a:extLst>
          </p:cNvPr>
          <p:cNvSpPr>
            <a:spLocks noGrp="1"/>
          </p:cNvSpPr>
          <p:nvPr>
            <p:ph type="subTitle" idx="1"/>
          </p:nvPr>
        </p:nvSpPr>
        <p:spPr/>
        <p:txBody>
          <a:bodyPr/>
          <a:lstStyle/>
          <a:p>
            <a:r>
              <a:rPr lang="en-US" dirty="0"/>
              <a:t>APPLIED DATA SCIENCE CAPSTONE</a:t>
            </a:r>
          </a:p>
          <a:p>
            <a:r>
              <a:rPr lang="en-US" dirty="0"/>
              <a:t>BY RAHUL KUMAR SINGH</a:t>
            </a:r>
          </a:p>
        </p:txBody>
      </p:sp>
    </p:spTree>
    <p:extLst>
      <p:ext uri="{BB962C8B-B14F-4D97-AF65-F5344CB8AC3E}">
        <p14:creationId xmlns:p14="http://schemas.microsoft.com/office/powerpoint/2010/main" val="29633186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3D1B5-C052-0041-8EFB-B79680E563A5}"/>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094C2B61-2829-B14F-97E6-778C11D6300D}"/>
              </a:ext>
            </a:extLst>
          </p:cNvPr>
          <p:cNvSpPr>
            <a:spLocks noGrp="1"/>
          </p:cNvSpPr>
          <p:nvPr>
            <p:ph idx="1"/>
          </p:nvPr>
        </p:nvSpPr>
        <p:spPr>
          <a:xfrm>
            <a:off x="1154954" y="3142594"/>
            <a:ext cx="8825659" cy="1881352"/>
          </a:xfrm>
        </p:spPr>
        <p:txBody>
          <a:bodyPr/>
          <a:lstStyle/>
          <a:p>
            <a:r>
              <a:rPr lang="en-IN" dirty="0"/>
              <a:t>Mumbai (formerly Known as Bombay) apart from being the busiest cosmopolitan city in India, is also the financial hub of the country, due to which people from different parts of the world live in the city. Due to the diversity in the cultural backgrounds of people, there are a thousand of restaurants in the city, that cater to a variety of cuisines. </a:t>
            </a:r>
          </a:p>
          <a:p>
            <a:endParaRPr lang="en-US" dirty="0"/>
          </a:p>
        </p:txBody>
      </p:sp>
    </p:spTree>
    <p:extLst>
      <p:ext uri="{BB962C8B-B14F-4D97-AF65-F5344CB8AC3E}">
        <p14:creationId xmlns:p14="http://schemas.microsoft.com/office/powerpoint/2010/main" val="3851600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BFB93-7421-CD44-BDDD-EA9DC06DB246}"/>
              </a:ext>
            </a:extLst>
          </p:cNvPr>
          <p:cNvSpPr>
            <a:spLocks noGrp="1"/>
          </p:cNvSpPr>
          <p:nvPr>
            <p:ph type="title"/>
          </p:nvPr>
        </p:nvSpPr>
        <p:spPr/>
        <p:txBody>
          <a:bodyPr/>
          <a:lstStyle/>
          <a:p>
            <a:pPr algn="ctr"/>
            <a:r>
              <a:rPr lang="en-US" dirty="0"/>
              <a:t>DATA</a:t>
            </a:r>
          </a:p>
        </p:txBody>
      </p:sp>
      <p:sp>
        <p:nvSpPr>
          <p:cNvPr id="3" name="Content Placeholder 2">
            <a:extLst>
              <a:ext uri="{FF2B5EF4-FFF2-40B4-BE49-F238E27FC236}">
                <a16:creationId xmlns:a16="http://schemas.microsoft.com/office/drawing/2014/main" id="{735D82F1-6E4E-AE40-B385-F5AE7C0C9FCB}"/>
              </a:ext>
            </a:extLst>
          </p:cNvPr>
          <p:cNvSpPr>
            <a:spLocks noGrp="1"/>
          </p:cNvSpPr>
          <p:nvPr>
            <p:ph idx="1"/>
          </p:nvPr>
        </p:nvSpPr>
        <p:spPr>
          <a:xfrm>
            <a:off x="1154954" y="3005959"/>
            <a:ext cx="8825659" cy="2165132"/>
          </a:xfrm>
        </p:spPr>
        <p:txBody>
          <a:bodyPr/>
          <a:lstStyle/>
          <a:p>
            <a:r>
              <a:rPr lang="en-IN" dirty="0"/>
              <a:t>To solve the above business problem, we shall need the following data: - </a:t>
            </a:r>
          </a:p>
          <a:p>
            <a:pPr lvl="1"/>
            <a:r>
              <a:rPr lang="en-IN" dirty="0"/>
              <a:t>-A list of neighbourhoods in Mumbai </a:t>
            </a:r>
          </a:p>
          <a:p>
            <a:pPr lvl="1"/>
            <a:r>
              <a:rPr lang="en-IN" dirty="0"/>
              <a:t>-Latitude and Longitude data of neighbourhoods- Latitude and longitude data could be extracted using the Geocoder package. </a:t>
            </a:r>
          </a:p>
          <a:p>
            <a:pPr lvl="1"/>
            <a:r>
              <a:rPr lang="en-IN" dirty="0"/>
              <a:t>-Venue-related data- Venue related data could be extracted using the Foursquare API. </a:t>
            </a:r>
          </a:p>
          <a:p>
            <a:endParaRPr lang="en-US" dirty="0"/>
          </a:p>
        </p:txBody>
      </p:sp>
    </p:spTree>
    <p:extLst>
      <p:ext uri="{BB962C8B-B14F-4D97-AF65-F5344CB8AC3E}">
        <p14:creationId xmlns:p14="http://schemas.microsoft.com/office/powerpoint/2010/main" val="3245865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32DF1-15D0-4349-8213-699000EF13E5}"/>
              </a:ext>
            </a:extLst>
          </p:cNvPr>
          <p:cNvSpPr>
            <a:spLocks noGrp="1"/>
          </p:cNvSpPr>
          <p:nvPr>
            <p:ph type="title"/>
          </p:nvPr>
        </p:nvSpPr>
        <p:spPr/>
        <p:txBody>
          <a:bodyPr/>
          <a:lstStyle/>
          <a:p>
            <a:pPr algn="ctr"/>
            <a:r>
              <a:rPr lang="en-US" dirty="0"/>
              <a:t>RESULTS SECTION </a:t>
            </a:r>
          </a:p>
        </p:txBody>
      </p:sp>
      <p:pic>
        <p:nvPicPr>
          <p:cNvPr id="1025" name="Picture 1" descr="page4image2760832">
            <a:extLst>
              <a:ext uri="{FF2B5EF4-FFF2-40B4-BE49-F238E27FC236}">
                <a16:creationId xmlns:a16="http://schemas.microsoft.com/office/drawing/2014/main" id="{FA39DAC0-5D3C-BC44-9F47-86F7E22801F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40069" y="2361763"/>
            <a:ext cx="3685976" cy="2052583"/>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age5image2769936">
            <a:extLst>
              <a:ext uri="{FF2B5EF4-FFF2-40B4-BE49-F238E27FC236}">
                <a16:creationId xmlns:a16="http://schemas.microsoft.com/office/drawing/2014/main" id="{2367D9B9-A40B-254E-A1A1-7CB9AE7E99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0812" y="2361763"/>
            <a:ext cx="4109107" cy="205258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5A7A670-F66B-8843-ACAB-16B3B44E0B7E}"/>
              </a:ext>
            </a:extLst>
          </p:cNvPr>
          <p:cNvSpPr txBox="1"/>
          <p:nvPr/>
        </p:nvSpPr>
        <p:spPr>
          <a:xfrm>
            <a:off x="840069" y="4414346"/>
            <a:ext cx="10963048" cy="923330"/>
          </a:xfrm>
          <a:prstGeom prst="rect">
            <a:avLst/>
          </a:prstGeom>
          <a:noFill/>
        </p:spPr>
        <p:txBody>
          <a:bodyPr wrap="square" rtlCol="0">
            <a:spAutoFit/>
          </a:bodyPr>
          <a:lstStyle/>
          <a:p>
            <a:r>
              <a:rPr lang="en-US" dirty="0"/>
              <a:t>	BEFORE CLUSTERING							     					AFTER CLUSTERING</a:t>
            </a:r>
          </a:p>
          <a:p>
            <a:pPr algn="ctr"/>
            <a:r>
              <a:rPr lang="en-IN" dirty="0">
                <a:solidFill>
                  <a:srgbClr val="FF0000"/>
                </a:solidFill>
              </a:rPr>
              <a:t>														Cluster 0</a:t>
            </a:r>
            <a:r>
              <a:rPr lang="en-IN" dirty="0"/>
              <a:t>, </a:t>
            </a:r>
            <a:r>
              <a:rPr lang="en-IN" dirty="0">
                <a:solidFill>
                  <a:srgbClr val="7030A0"/>
                </a:solidFill>
              </a:rPr>
              <a:t>Cluster 1</a:t>
            </a:r>
            <a:r>
              <a:rPr lang="en-IN" dirty="0"/>
              <a:t>, </a:t>
            </a:r>
            <a:r>
              <a:rPr lang="en-IN" dirty="0">
                <a:solidFill>
                  <a:srgbClr val="00B0F0"/>
                </a:solidFill>
              </a:rPr>
              <a:t>Cluster 2</a:t>
            </a:r>
            <a:r>
              <a:rPr lang="en-IN" dirty="0"/>
              <a:t>, </a:t>
            </a:r>
            <a:r>
              <a:rPr lang="en-IN" dirty="0">
                <a:solidFill>
                  <a:srgbClr val="FFFF00"/>
                </a:solidFill>
              </a:rPr>
              <a:t>Cluster 3</a:t>
            </a:r>
            <a:r>
              <a:rPr lang="en-IN" dirty="0"/>
              <a:t> </a:t>
            </a:r>
          </a:p>
          <a:p>
            <a:endParaRPr lang="en-US" dirty="0"/>
          </a:p>
        </p:txBody>
      </p:sp>
    </p:spTree>
    <p:extLst>
      <p:ext uri="{BB962C8B-B14F-4D97-AF65-F5344CB8AC3E}">
        <p14:creationId xmlns:p14="http://schemas.microsoft.com/office/powerpoint/2010/main" val="1532140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69005-67E0-7145-B2EE-E23F644AD05A}"/>
              </a:ext>
            </a:extLst>
          </p:cNvPr>
          <p:cNvSpPr>
            <a:spLocks noGrp="1"/>
          </p:cNvSpPr>
          <p:nvPr>
            <p:ph type="title"/>
          </p:nvPr>
        </p:nvSpPr>
        <p:spPr/>
        <p:txBody>
          <a:bodyPr/>
          <a:lstStyle/>
          <a:p>
            <a:pPr algn="ctr"/>
            <a:r>
              <a:rPr lang="en-US" dirty="0"/>
              <a:t>RESULTS SECTION (CONTD.)</a:t>
            </a:r>
          </a:p>
        </p:txBody>
      </p:sp>
      <p:pic>
        <p:nvPicPr>
          <p:cNvPr id="4" name="Content Placeholder 3">
            <a:extLst>
              <a:ext uri="{FF2B5EF4-FFF2-40B4-BE49-F238E27FC236}">
                <a16:creationId xmlns:a16="http://schemas.microsoft.com/office/drawing/2014/main" id="{28232955-B280-154C-8DD6-14EA3C8B7234}"/>
              </a:ext>
            </a:extLst>
          </p:cNvPr>
          <p:cNvPicPr>
            <a:picLocks noGrp="1" noChangeAspect="1"/>
          </p:cNvPicPr>
          <p:nvPr>
            <p:ph idx="1"/>
          </p:nvPr>
        </p:nvPicPr>
        <p:blipFill>
          <a:blip r:embed="rId2"/>
          <a:stretch>
            <a:fillRect/>
          </a:stretch>
        </p:blipFill>
        <p:spPr>
          <a:xfrm>
            <a:off x="1778136" y="4403625"/>
            <a:ext cx="8824913" cy="530754"/>
          </a:xfrm>
          <a:prstGeom prst="rect">
            <a:avLst/>
          </a:prstGeom>
        </p:spPr>
      </p:pic>
      <p:sp>
        <p:nvSpPr>
          <p:cNvPr id="5" name="TextBox 4">
            <a:extLst>
              <a:ext uri="{FF2B5EF4-FFF2-40B4-BE49-F238E27FC236}">
                <a16:creationId xmlns:a16="http://schemas.microsoft.com/office/drawing/2014/main" id="{394817C2-E61E-B64B-84C4-81CA68352FD4}"/>
              </a:ext>
            </a:extLst>
          </p:cNvPr>
          <p:cNvSpPr txBox="1"/>
          <p:nvPr/>
        </p:nvSpPr>
        <p:spPr>
          <a:xfrm>
            <a:off x="630621" y="2900855"/>
            <a:ext cx="11119945" cy="646331"/>
          </a:xfrm>
          <a:prstGeom prst="rect">
            <a:avLst/>
          </a:prstGeom>
          <a:noFill/>
        </p:spPr>
        <p:txBody>
          <a:bodyPr wrap="square" rtlCol="0">
            <a:spAutoFit/>
          </a:bodyPr>
          <a:lstStyle/>
          <a:p>
            <a:r>
              <a:rPr lang="en-US" dirty="0"/>
              <a:t>As we can see below, cluster 0 has the least amount of Italian Restaurants, therefore it would be considered as the best area to open, a new Italian restaurant.</a:t>
            </a:r>
          </a:p>
        </p:txBody>
      </p:sp>
    </p:spTree>
    <p:extLst>
      <p:ext uri="{BB962C8B-B14F-4D97-AF65-F5344CB8AC3E}">
        <p14:creationId xmlns:p14="http://schemas.microsoft.com/office/powerpoint/2010/main" val="1159866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9B694-3D4A-9A43-9D19-A5DC730BCCBA}"/>
              </a:ext>
            </a:extLst>
          </p:cNvPr>
          <p:cNvSpPr>
            <a:spLocks noGrp="1"/>
          </p:cNvSpPr>
          <p:nvPr>
            <p:ph type="title"/>
          </p:nvPr>
        </p:nvSpPr>
        <p:spPr/>
        <p:txBody>
          <a:bodyPr/>
          <a:lstStyle/>
          <a:p>
            <a:pPr algn="ctr"/>
            <a:r>
              <a:rPr lang="en-US" dirty="0"/>
              <a:t>RESULTS SECTION (CONTD.)</a:t>
            </a:r>
          </a:p>
        </p:txBody>
      </p:sp>
      <p:pic>
        <p:nvPicPr>
          <p:cNvPr id="4" name="Content Placeholder 3">
            <a:extLst>
              <a:ext uri="{FF2B5EF4-FFF2-40B4-BE49-F238E27FC236}">
                <a16:creationId xmlns:a16="http://schemas.microsoft.com/office/drawing/2014/main" id="{105120CD-D0B0-1D49-B725-21BA8245280A}"/>
              </a:ext>
            </a:extLst>
          </p:cNvPr>
          <p:cNvPicPr>
            <a:picLocks noGrp="1" noChangeAspect="1"/>
          </p:cNvPicPr>
          <p:nvPr>
            <p:ph idx="1"/>
          </p:nvPr>
        </p:nvPicPr>
        <p:blipFill>
          <a:blip r:embed="rId2"/>
          <a:stretch>
            <a:fillRect/>
          </a:stretch>
        </p:blipFill>
        <p:spPr>
          <a:xfrm>
            <a:off x="3223087" y="1680632"/>
            <a:ext cx="6035463" cy="3416300"/>
          </a:xfrm>
          <a:prstGeom prst="rect">
            <a:avLst/>
          </a:prstGeom>
        </p:spPr>
      </p:pic>
      <p:sp>
        <p:nvSpPr>
          <p:cNvPr id="5" name="TextBox 4">
            <a:extLst>
              <a:ext uri="{FF2B5EF4-FFF2-40B4-BE49-F238E27FC236}">
                <a16:creationId xmlns:a16="http://schemas.microsoft.com/office/drawing/2014/main" id="{A68D210E-C02A-DD44-88E9-F9FC8D6F813F}"/>
              </a:ext>
            </a:extLst>
          </p:cNvPr>
          <p:cNvSpPr txBox="1"/>
          <p:nvPr/>
        </p:nvSpPr>
        <p:spPr>
          <a:xfrm>
            <a:off x="651641" y="5181600"/>
            <a:ext cx="10909738" cy="646331"/>
          </a:xfrm>
          <a:prstGeom prst="rect">
            <a:avLst/>
          </a:prstGeom>
          <a:noFill/>
        </p:spPr>
        <p:txBody>
          <a:bodyPr wrap="square" rtlCol="0">
            <a:spAutoFit/>
          </a:bodyPr>
          <a:lstStyle/>
          <a:p>
            <a:r>
              <a:rPr lang="en-US" dirty="0"/>
              <a:t>Cluster 1 has moderate number of Italian Restaurants, therefore it won’t be the most ideal area to open a new Italian Restaurant.</a:t>
            </a:r>
          </a:p>
        </p:txBody>
      </p:sp>
    </p:spTree>
    <p:extLst>
      <p:ext uri="{BB962C8B-B14F-4D97-AF65-F5344CB8AC3E}">
        <p14:creationId xmlns:p14="http://schemas.microsoft.com/office/powerpoint/2010/main" val="477578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2182E-1B42-6641-98E9-91CCDD6BE1CE}"/>
              </a:ext>
            </a:extLst>
          </p:cNvPr>
          <p:cNvSpPr>
            <a:spLocks noGrp="1"/>
          </p:cNvSpPr>
          <p:nvPr>
            <p:ph type="title"/>
          </p:nvPr>
        </p:nvSpPr>
        <p:spPr/>
        <p:txBody>
          <a:bodyPr/>
          <a:lstStyle/>
          <a:p>
            <a:pPr algn="ctr"/>
            <a:r>
              <a:rPr lang="en-US" dirty="0"/>
              <a:t>RESULTS SECTION (CONTD.)</a:t>
            </a:r>
          </a:p>
        </p:txBody>
      </p:sp>
      <p:pic>
        <p:nvPicPr>
          <p:cNvPr id="5" name="Content Placeholder 4">
            <a:extLst>
              <a:ext uri="{FF2B5EF4-FFF2-40B4-BE49-F238E27FC236}">
                <a16:creationId xmlns:a16="http://schemas.microsoft.com/office/drawing/2014/main" id="{AB2B8713-DB06-4642-9317-2E01DF45BE01}"/>
              </a:ext>
            </a:extLst>
          </p:cNvPr>
          <p:cNvPicPr>
            <a:picLocks noGrp="1" noChangeAspect="1"/>
          </p:cNvPicPr>
          <p:nvPr>
            <p:ph idx="1"/>
          </p:nvPr>
        </p:nvPicPr>
        <p:blipFill>
          <a:blip r:embed="rId2"/>
          <a:stretch>
            <a:fillRect/>
          </a:stretch>
        </p:blipFill>
        <p:spPr>
          <a:xfrm>
            <a:off x="2848268" y="1680632"/>
            <a:ext cx="6070397" cy="3416300"/>
          </a:xfrm>
          <a:prstGeom prst="rect">
            <a:avLst/>
          </a:prstGeom>
        </p:spPr>
      </p:pic>
      <p:sp>
        <p:nvSpPr>
          <p:cNvPr id="6" name="TextBox 5">
            <a:extLst>
              <a:ext uri="{FF2B5EF4-FFF2-40B4-BE49-F238E27FC236}">
                <a16:creationId xmlns:a16="http://schemas.microsoft.com/office/drawing/2014/main" id="{6858F292-DB75-3440-9E02-CA25E8202F88}"/>
              </a:ext>
            </a:extLst>
          </p:cNvPr>
          <p:cNvSpPr txBox="1"/>
          <p:nvPr/>
        </p:nvSpPr>
        <p:spPr>
          <a:xfrm>
            <a:off x="409903" y="5181600"/>
            <a:ext cx="11372194" cy="646331"/>
          </a:xfrm>
          <a:prstGeom prst="rect">
            <a:avLst/>
          </a:prstGeom>
          <a:noFill/>
        </p:spPr>
        <p:txBody>
          <a:bodyPr wrap="square" rtlCol="0">
            <a:spAutoFit/>
          </a:bodyPr>
          <a:lstStyle/>
          <a:p>
            <a:r>
              <a:rPr lang="en-US" dirty="0"/>
              <a:t>Cluster 2 has the most amount of Italian Restaurants, therefore opening a new Italian Restaurant over there would not be ideal.</a:t>
            </a:r>
          </a:p>
        </p:txBody>
      </p:sp>
    </p:spTree>
    <p:extLst>
      <p:ext uri="{BB962C8B-B14F-4D97-AF65-F5344CB8AC3E}">
        <p14:creationId xmlns:p14="http://schemas.microsoft.com/office/powerpoint/2010/main" val="3965224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60BEF-0654-A34E-9A9B-85B8B21B7081}"/>
              </a:ext>
            </a:extLst>
          </p:cNvPr>
          <p:cNvSpPr>
            <a:spLocks noGrp="1"/>
          </p:cNvSpPr>
          <p:nvPr>
            <p:ph type="title"/>
          </p:nvPr>
        </p:nvSpPr>
        <p:spPr/>
        <p:txBody>
          <a:bodyPr/>
          <a:lstStyle/>
          <a:p>
            <a:pPr algn="ctr"/>
            <a:r>
              <a:rPr lang="en-US" dirty="0"/>
              <a:t>RESULTS SECTION (CONTD.)</a:t>
            </a:r>
          </a:p>
        </p:txBody>
      </p:sp>
      <p:pic>
        <p:nvPicPr>
          <p:cNvPr id="4" name="Content Placeholder 3">
            <a:extLst>
              <a:ext uri="{FF2B5EF4-FFF2-40B4-BE49-F238E27FC236}">
                <a16:creationId xmlns:a16="http://schemas.microsoft.com/office/drawing/2014/main" id="{5FA96A85-3D0D-D24F-991F-D7B196B3F0FB}"/>
              </a:ext>
            </a:extLst>
          </p:cNvPr>
          <p:cNvPicPr>
            <a:picLocks noGrp="1" noChangeAspect="1"/>
          </p:cNvPicPr>
          <p:nvPr>
            <p:ph idx="1"/>
          </p:nvPr>
        </p:nvPicPr>
        <p:blipFill>
          <a:blip r:embed="rId2"/>
          <a:stretch>
            <a:fillRect/>
          </a:stretch>
        </p:blipFill>
        <p:spPr>
          <a:xfrm>
            <a:off x="1681217" y="1830532"/>
            <a:ext cx="8824913" cy="2544858"/>
          </a:xfrm>
          <a:prstGeom prst="rect">
            <a:avLst/>
          </a:prstGeom>
        </p:spPr>
      </p:pic>
      <p:sp>
        <p:nvSpPr>
          <p:cNvPr id="5" name="TextBox 4">
            <a:extLst>
              <a:ext uri="{FF2B5EF4-FFF2-40B4-BE49-F238E27FC236}">
                <a16:creationId xmlns:a16="http://schemas.microsoft.com/office/drawing/2014/main" id="{AF6109C1-0B0B-8C46-805B-21547C572378}"/>
              </a:ext>
            </a:extLst>
          </p:cNvPr>
          <p:cNvSpPr txBox="1"/>
          <p:nvPr/>
        </p:nvSpPr>
        <p:spPr>
          <a:xfrm>
            <a:off x="504497" y="4645572"/>
            <a:ext cx="10930758" cy="646331"/>
          </a:xfrm>
          <a:prstGeom prst="rect">
            <a:avLst/>
          </a:prstGeom>
          <a:noFill/>
        </p:spPr>
        <p:txBody>
          <a:bodyPr wrap="square" rtlCol="0">
            <a:spAutoFit/>
          </a:bodyPr>
          <a:lstStyle/>
          <a:p>
            <a:r>
              <a:rPr lang="en-US" dirty="0"/>
              <a:t>Cluster 3 has a moderate number of Italian Restaurants, therefore it won’t be the most ideal area to open a new Italian restaurant.</a:t>
            </a:r>
          </a:p>
        </p:txBody>
      </p:sp>
    </p:spTree>
    <p:extLst>
      <p:ext uri="{BB962C8B-B14F-4D97-AF65-F5344CB8AC3E}">
        <p14:creationId xmlns:p14="http://schemas.microsoft.com/office/powerpoint/2010/main" val="2804875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A4CE8-B144-A144-9C0D-B94EEEE33AA8}"/>
              </a:ext>
            </a:extLst>
          </p:cNvPr>
          <p:cNvSpPr>
            <a:spLocks noGrp="1"/>
          </p:cNvSpPr>
          <p:nvPr>
            <p:ph type="title"/>
          </p:nvPr>
        </p:nvSpPr>
        <p:spPr/>
        <p:txBody>
          <a:bodyPr/>
          <a:lstStyle/>
          <a:p>
            <a:pPr algn="ctr"/>
            <a:r>
              <a:rPr lang="en-US" dirty="0"/>
              <a:t>CONCLUSION</a:t>
            </a:r>
          </a:p>
        </p:txBody>
      </p:sp>
      <p:sp>
        <p:nvSpPr>
          <p:cNvPr id="3" name="Content Placeholder 2">
            <a:extLst>
              <a:ext uri="{FF2B5EF4-FFF2-40B4-BE49-F238E27FC236}">
                <a16:creationId xmlns:a16="http://schemas.microsoft.com/office/drawing/2014/main" id="{E593F204-EC0D-8048-944C-44B70D20F256}"/>
              </a:ext>
            </a:extLst>
          </p:cNvPr>
          <p:cNvSpPr>
            <a:spLocks noGrp="1"/>
          </p:cNvSpPr>
          <p:nvPr>
            <p:ph idx="1"/>
          </p:nvPr>
        </p:nvSpPr>
        <p:spPr>
          <a:xfrm>
            <a:off x="1154954" y="2270234"/>
            <a:ext cx="8825659" cy="3749566"/>
          </a:xfrm>
        </p:spPr>
        <p:txBody>
          <a:bodyPr/>
          <a:lstStyle/>
          <a:p>
            <a:r>
              <a:rPr lang="en-IN" dirty="0"/>
              <a:t>The accuracy of determining the best places to open an Italian Restaurant can be improved by not just taking the number of Italian Restaurants into consideration, but also taking into consideration the demographic of a certain area, and determining the food preferences of the people in a certain neighbourhood. Since, that data is not readily available, and can only be gathered through a widespread survey, for the time being only the number of restaurants have been used to find a solution to the posed Business problem. In the future, when such data is available we can update our findings by further incorporating the extra data. </a:t>
            </a:r>
          </a:p>
          <a:p>
            <a:r>
              <a:rPr lang="en-IN" dirty="0"/>
              <a:t>Thus to </a:t>
            </a:r>
            <a:r>
              <a:rPr lang="en-IN"/>
              <a:t>conclude the </a:t>
            </a:r>
            <a:r>
              <a:rPr lang="en-IN" dirty="0"/>
              <a:t>study, one can say that there is always, scope for more improvement, by finding more relevant data and increase its accuracy to narrow down the study.</a:t>
            </a:r>
          </a:p>
          <a:p>
            <a:endParaRPr lang="en-IN" dirty="0"/>
          </a:p>
          <a:p>
            <a:endParaRPr lang="en-US" dirty="0"/>
          </a:p>
        </p:txBody>
      </p:sp>
    </p:spTree>
    <p:extLst>
      <p:ext uri="{BB962C8B-B14F-4D97-AF65-F5344CB8AC3E}">
        <p14:creationId xmlns:p14="http://schemas.microsoft.com/office/powerpoint/2010/main" val="36964468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25</TotalTime>
  <Words>457</Words>
  <Application>Microsoft Macintosh PowerPoint</Application>
  <PresentationFormat>Widescreen</PresentationFormat>
  <Paragraphs>24</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Wingdings 3</vt:lpstr>
      <vt:lpstr>Ion Boardroom</vt:lpstr>
      <vt:lpstr>BATTLE OF NEIGHBORHOODS</vt:lpstr>
      <vt:lpstr>INTRODUCTION</vt:lpstr>
      <vt:lpstr>DATA</vt:lpstr>
      <vt:lpstr>RESULTS SECTION </vt:lpstr>
      <vt:lpstr>RESULTS SECTION (CONTD.)</vt:lpstr>
      <vt:lpstr>RESULTS SECTION (CONTD.)</vt:lpstr>
      <vt:lpstr>RESULTS SECTION (CONTD.)</vt:lpstr>
      <vt:lpstr>RESULTS SECTION (CONTD.)</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NEIGHBORHOODS</dc:title>
  <dc:creator>Microsoft Office User</dc:creator>
  <cp:lastModifiedBy>Microsoft Office User</cp:lastModifiedBy>
  <cp:revision>4</cp:revision>
  <dcterms:created xsi:type="dcterms:W3CDTF">2020-05-06T14:58:39Z</dcterms:created>
  <dcterms:modified xsi:type="dcterms:W3CDTF">2020-05-06T15:25:01Z</dcterms:modified>
</cp:coreProperties>
</file>

<file path=docProps/thumbnail.jpeg>
</file>